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handoutMasterIdLst>
    <p:handoutMasterId r:id="rId22"/>
  </p:handoutMasterIdLst>
  <p:sldIdLst>
    <p:sldId id="256" r:id="rId2"/>
    <p:sldId id="257" r:id="rId3"/>
    <p:sldId id="273" r:id="rId4"/>
    <p:sldId id="274" r:id="rId5"/>
    <p:sldId id="276" r:id="rId6"/>
    <p:sldId id="275" r:id="rId7"/>
    <p:sldId id="277" r:id="rId8"/>
    <p:sldId id="278" r:id="rId9"/>
    <p:sldId id="279" r:id="rId10"/>
    <p:sldId id="280" r:id="rId11"/>
    <p:sldId id="281" r:id="rId12"/>
    <p:sldId id="282" r:id="rId13"/>
    <p:sldId id="283" r:id="rId14"/>
    <p:sldId id="284" r:id="rId15"/>
    <p:sldId id="285" r:id="rId16"/>
    <p:sldId id="287" r:id="rId17"/>
    <p:sldId id="288" r:id="rId18"/>
    <p:sldId id="289" r:id="rId19"/>
    <p:sldId id="290" r:id="rId20"/>
    <p:sldId id="286" r:id="rId21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0E27"/>
    <a:srgbClr val="0066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590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ตัวยึด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9C00C0-6ECB-4BC3-B044-D0B8775A67BF}" type="datetimeFigureOut">
              <a:rPr lang="en-US" smtClean="0"/>
              <a:pPr/>
              <a:t>10/30/2017</a:t>
            </a:fld>
            <a:endParaRPr lang="en-US"/>
          </a:p>
        </p:txBody>
      </p:sp>
      <p:sp>
        <p:nvSpPr>
          <p:cNvPr id="4" name="ตัวยึดท้ายกระดา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ตัวยึดหมายเลขภาพนิ่ง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296025-B280-4720-B8A2-B5718D49026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28" name="ตัวยึดวันที่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F5F293D-20BF-487A-BFA7-792ABC73B8A5}" type="datetimeFigureOut">
              <a:rPr lang="th-TH" smtClean="0"/>
              <a:pPr/>
              <a:t>30/10/60</a:t>
            </a:fld>
            <a:endParaRPr lang="th-TH"/>
          </a:p>
        </p:txBody>
      </p:sp>
      <p:sp>
        <p:nvSpPr>
          <p:cNvPr id="17" name="ตัวยึดท้ายกระดา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สี่เหลี่ยมผืนผ้า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ตัวเชื่อมต่อตรง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ตัวเชื่อมต่อตรง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สี่เหลี่ยมผืนผ้า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วงรี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วงรี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วงรี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ตัวยึดหมายเลขภาพนิ่ง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30/10/60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30/10/60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ตัวยึดเนื้อหา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5F293D-20BF-487A-BFA7-792ABC73B8A5}" type="datetimeFigureOut">
              <a:rPr lang="th-TH" smtClean="0"/>
              <a:pPr/>
              <a:t>30/10/60</a:t>
            </a:fld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0" name="ตัวยึดท้ายกระดา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ยึดวันที่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F5F293D-20BF-487A-BFA7-792ABC73B8A5}" type="datetimeFigureOut">
              <a:rPr lang="th-TH" smtClean="0"/>
              <a:pPr/>
              <a:t>30/10/60</a:t>
            </a:fld>
            <a:endParaRPr lang="th-TH"/>
          </a:p>
        </p:txBody>
      </p:sp>
      <p:sp>
        <p:nvSpPr>
          <p:cNvPr id="5" name="ตัวยึดท้ายกระดา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th-TH"/>
          </a:p>
        </p:txBody>
      </p:sp>
      <p:sp>
        <p:nvSpPr>
          <p:cNvPr id="9" name="สี่เหลี่ยมผืนผ้า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ตัวเชื่อมต่อตรง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ตัวเชื่อมต่อตรง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ตัวเชื่อมต่อตรง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สี่เหลี่ยมผืนผ้า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วงรี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วงรี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วงรี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วงรี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วงรี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ตัวเชื่อมต่อตรง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ตัวยึดหมายเลขภาพนิ่ง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5" name="ตัวยึด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30/10/60</a:t>
            </a:fld>
            <a:endParaRPr lang="th-TH"/>
          </a:p>
        </p:txBody>
      </p:sp>
      <p:sp>
        <p:nvSpPr>
          <p:cNvPr id="6" name="ตัวยึด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9" name="ตัวยึดเนื้อหา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7" name="ตัวยึด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30/10/60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ยึด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11" name="ตัวยึดเนื้อหา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3" name="ตัวยึดเนื้อหา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12" name="ตัวยึดข้อความ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4" name="ตัวยึดข้อความ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6" name="ตัวยึดวันที่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5F293D-20BF-487A-BFA7-792ABC73B8A5}" type="datetimeFigureOut">
              <a:rPr lang="th-TH" smtClean="0"/>
              <a:pPr/>
              <a:t>30/10/60</a:t>
            </a:fld>
            <a:endParaRPr lang="th-TH"/>
          </a:p>
        </p:txBody>
      </p:sp>
      <p:sp>
        <p:nvSpPr>
          <p:cNvPr id="7" name="ตัวยึดหมายเลขภาพนิ่ง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8" name="ตัวยึดท้ายกระดา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5F293D-20BF-487A-BFA7-792ABC73B8A5}" type="datetimeFigureOut">
              <a:rPr lang="th-TH" smtClean="0"/>
              <a:pPr/>
              <a:t>30/10/60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ข้อความ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8" name="ตัวเชื่อมต่อตรง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สี่เหลี่ยมผืนผ้า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ตัวเชื่อมต่อตรง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วงรี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ตัวยึดเนื้อหา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21" name="ตัวยึดวันที่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F5F293D-20BF-487A-BFA7-792ABC73B8A5}" type="datetimeFigureOut">
              <a:rPr lang="th-TH" smtClean="0"/>
              <a:pPr/>
              <a:t>30/10/60</a:t>
            </a:fld>
            <a:endParaRPr lang="th-TH"/>
          </a:p>
        </p:txBody>
      </p:sp>
      <p:sp>
        <p:nvSpPr>
          <p:cNvPr id="22" name="ตัวยึดหมายเลขภาพนิ่ง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3" name="ตัวยึดท้ายกระดา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วงรี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ยึดรูปภาพ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th-TH" smtClean="0"/>
              <a:t>คลิกไอคอนเพื่อเพิ่มรูปภาพ</a:t>
            </a:r>
            <a:endParaRPr kumimoji="0" lang="en-US" dirty="0"/>
          </a:p>
        </p:txBody>
      </p:sp>
      <p:sp>
        <p:nvSpPr>
          <p:cNvPr id="4" name="ตัวยึดข้อความ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10" name="ตัวเชื่อมต่อตรง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ตัวเชื่อมต่อตรง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ตัวเชื่อมต่อตรง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ตัวเชื่อมต่อตรง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ตัวยึดวันที่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F5F293D-20BF-487A-BFA7-792ABC73B8A5}" type="datetimeFigureOut">
              <a:rPr lang="th-TH" smtClean="0"/>
              <a:pPr/>
              <a:t>30/10/60</a:t>
            </a:fld>
            <a:endParaRPr lang="th-TH"/>
          </a:p>
        </p:txBody>
      </p:sp>
      <p:sp>
        <p:nvSpPr>
          <p:cNvPr id="18" name="ตัวยึดหมายเลขภาพนิ่ง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  <p:sp>
        <p:nvSpPr>
          <p:cNvPr id="21" name="ตัวยึดท้ายกระดา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ตัวเชื่อมต่อตรง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ตัวยึดชื่อเรื่อง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ยึดข้อความ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ยึดวันที่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F5F293D-20BF-487A-BFA7-792ABC73B8A5}" type="datetimeFigureOut">
              <a:rPr lang="th-TH" smtClean="0"/>
              <a:pPr/>
              <a:t>30/10/60</a:t>
            </a:fld>
            <a:endParaRPr lang="th-TH"/>
          </a:p>
        </p:txBody>
      </p:sp>
      <p:sp>
        <p:nvSpPr>
          <p:cNvPr id="3" name="ตัวยึดท้ายกระดาษ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7" name="ตัวเชื่อมต่อตรง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ตัวเชื่อมต่อตรง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ตัวเชื่อมต่อตรง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วงรี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ตัวยึด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61DCBBE1-314B-45E7-A14D-E54A756E973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สี่เหลี่ยมผืนผ้า 5"/>
          <p:cNvSpPr/>
          <p:nvPr/>
        </p:nvSpPr>
        <p:spPr>
          <a:xfrm>
            <a:off x="1259632" y="764704"/>
            <a:ext cx="8136904" cy="334965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4400" b="1" dirty="0" smtClean="0">
                <a:solidFill>
                  <a:schemeClr val="accent2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นำเสนอ</a:t>
            </a:r>
          </a:p>
          <a:p>
            <a:pPr algn="ctr"/>
            <a:r>
              <a:rPr lang="th-TH" sz="4000" b="1" dirty="0" smtClean="0">
                <a:solidFill>
                  <a:schemeClr val="accent2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(ร่าง) หลักสูตร...........................................</a:t>
            </a:r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chemeClr val="accent2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สาขาวิชา.......................................................  </a:t>
            </a:r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/>
            </a:r>
            <a:b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r>
              <a:rPr lang="th-TH" sz="4000" b="1" dirty="0" smtClean="0">
                <a:solidFill>
                  <a:schemeClr val="accent2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หลักสูตร</a:t>
            </a:r>
            <a:r>
              <a:rPr lang="th-TH" sz="40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ปรับปรุง </a:t>
            </a:r>
            <a:r>
              <a:rPr lang="th-TH" sz="4000" b="1" dirty="0" smtClean="0">
                <a:solidFill>
                  <a:schemeClr val="accent2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พ.ศ.</a:t>
            </a:r>
            <a:r>
              <a:rPr lang="th-TH" sz="40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r>
              <a:rPr lang="en-US" sz="4000" b="1" dirty="0" smtClean="0">
                <a:solidFill>
                  <a:schemeClr val="accent2">
                    <a:lumMod val="50000"/>
                  </a:schemeClr>
                </a:solidFill>
                <a:latin typeface="TH SarabunPSK" pitchFamily="34" charset="-34"/>
                <a:cs typeface="TH SarabunPSK" pitchFamily="34" charset="-34"/>
              </a:rPr>
              <a:t>…………</a:t>
            </a:r>
            <a:endParaRPr lang="th-TH" sz="4000" b="1" dirty="0" smtClean="0">
              <a:solidFill>
                <a:schemeClr val="accent2">
                  <a:lumMod val="50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ำดับงาน: ป้อนข้อมูลด้วยตนเอง 3"/>
          <p:cNvSpPr/>
          <p:nvPr/>
        </p:nvSpPr>
        <p:spPr>
          <a:xfrm>
            <a:off x="0" y="6021288"/>
            <a:ext cx="9144000" cy="836712"/>
          </a:xfrm>
          <a:prstGeom prst="flowChartManualInpu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หลักสูตร.................................. สาขาวิชา....................................  หลักสูตร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พ.ศ. </a:t>
            </a:r>
            <a:r>
              <a:rPr lang="en-US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………….</a:t>
            </a:r>
            <a:endParaRPr lang="en-US" sz="2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644008" y="260648"/>
            <a:ext cx="4320480" cy="72008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(ร่าง)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79512" y="260648"/>
            <a:ext cx="4320480" cy="7200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(เดิม)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79512" y="1052736"/>
            <a:ext cx="4320480" cy="489654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หมวดวิชาเฉพาะด้าน </a:t>
            </a:r>
            <a:r>
              <a:rPr lang="en-US" b="1" dirty="0" smtClean="0"/>
              <a:t>	</a:t>
            </a:r>
            <a:r>
              <a:rPr lang="th-TH" dirty="0" smtClean="0"/>
              <a:t>	</a:t>
            </a:r>
            <a:endParaRPr lang="en-US" dirty="0" smtClean="0"/>
          </a:p>
          <a:p>
            <a:r>
              <a:rPr lang="th-TH" sz="2600" b="1" dirty="0" smtClean="0">
                <a:latin typeface="TH SarabunPSK" pitchFamily="34" charset="-34"/>
                <a:cs typeface="TH SarabunPSK" pitchFamily="34" charset="-34"/>
              </a:rPr>
              <a:t>ไม่น้อยกว่า ......... หน่วย</a:t>
            </a:r>
            <a:r>
              <a:rPr lang="th-TH" sz="2600" b="1" dirty="0" err="1" smtClean="0">
                <a:latin typeface="TH SarabunPSK" pitchFamily="34" charset="-34"/>
                <a:cs typeface="TH SarabunPSK" pitchFamily="34" charset="-34"/>
              </a:rPr>
              <a:t>กิต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กลุ่มวิชาเนื้อหา  ไม่น้อยกว่า      .........หน่วย</a:t>
            </a:r>
            <a:r>
              <a:rPr lang="th-TH" sz="2600" dirty="0" err="1" smtClean="0">
                <a:latin typeface="TH SarabunPSK" pitchFamily="34" charset="-34"/>
                <a:cs typeface="TH SarabunPSK" pitchFamily="34" charset="-34"/>
              </a:rPr>
              <a:t>กิต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     1. วิชาบังคับ                   .........หน่วย</a:t>
            </a:r>
            <a:r>
              <a:rPr lang="th-TH" sz="2600" dirty="0" err="1" smtClean="0">
                <a:latin typeface="TH SarabunPSK" pitchFamily="34" charset="-34"/>
                <a:cs typeface="TH SarabunPSK" pitchFamily="34" charset="-34"/>
              </a:rPr>
              <a:t>กิต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     2. วิชาเลือก  ไม่น้อยกว่า     .........หน่วย</a:t>
            </a:r>
            <a:r>
              <a:rPr lang="th-TH" sz="2600" dirty="0" err="1" smtClean="0">
                <a:latin typeface="TH SarabunPSK" pitchFamily="34" charset="-34"/>
                <a:cs typeface="TH SarabunPSK" pitchFamily="34" charset="-34"/>
              </a:rPr>
              <a:t>กิต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กลุ่มวิชาฝึกประสบการณ์วิชาชีพ .........หน่วย</a:t>
            </a:r>
            <a:r>
              <a:rPr lang="th-TH" sz="2600" dirty="0" err="1" smtClean="0">
                <a:latin typeface="TH SarabunPSK" pitchFamily="34" charset="-34"/>
                <a:cs typeface="TH SarabunPSK" pitchFamily="34" charset="-34"/>
              </a:rPr>
              <a:t>กิต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3200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644008" y="1052736"/>
            <a:ext cx="4320480" cy="4896544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หมวดวิชาเฉพาะด้าน         </a:t>
            </a:r>
          </a:p>
          <a:p>
            <a:r>
              <a:rPr lang="th-TH" sz="2600" b="1" dirty="0" smtClean="0">
                <a:latin typeface="TH SarabunPSK" pitchFamily="34" charset="-34"/>
                <a:cs typeface="TH SarabunPSK" pitchFamily="34" charset="-34"/>
              </a:rPr>
              <a:t>ไม่น้อยกว่า ......... หน่วย</a:t>
            </a:r>
            <a:r>
              <a:rPr lang="th-TH" sz="2600" b="1" dirty="0" err="1" smtClean="0">
                <a:latin typeface="TH SarabunPSK" pitchFamily="34" charset="-34"/>
                <a:cs typeface="TH SarabunPSK" pitchFamily="34" charset="-34"/>
              </a:rPr>
              <a:t>กิต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กลุ่มวิชาเนื้อหา  ไม่น้อยกว่า      .........หน่วย</a:t>
            </a:r>
            <a:r>
              <a:rPr lang="th-TH" sz="2600" dirty="0" err="1" smtClean="0">
                <a:latin typeface="TH SarabunPSK" pitchFamily="34" charset="-34"/>
                <a:cs typeface="TH SarabunPSK" pitchFamily="34" charset="-34"/>
              </a:rPr>
              <a:t>กิต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     1. วิชาบังคับ                   .........หน่วย</a:t>
            </a:r>
            <a:r>
              <a:rPr lang="th-TH" sz="2600" dirty="0" err="1" smtClean="0">
                <a:latin typeface="TH SarabunPSK" pitchFamily="34" charset="-34"/>
                <a:cs typeface="TH SarabunPSK" pitchFamily="34" charset="-34"/>
              </a:rPr>
              <a:t>กิต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     2. วิชาเลือก  ไม่น้อยกว่า     .........หน่วย</a:t>
            </a:r>
            <a:r>
              <a:rPr lang="th-TH" sz="2600" dirty="0" err="1" smtClean="0">
                <a:latin typeface="TH SarabunPSK" pitchFamily="34" charset="-34"/>
                <a:cs typeface="TH SarabunPSK" pitchFamily="34" charset="-34"/>
              </a:rPr>
              <a:t>กิต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2600" dirty="0" smtClean="0">
                <a:latin typeface="TH SarabunPSK" pitchFamily="34" charset="-34"/>
                <a:cs typeface="TH SarabunPSK" pitchFamily="34" charset="-34"/>
              </a:rPr>
              <a:t>กลุ่มวิชาฝึกประสบการณ์วิชาชีพ .........หน่วย</a:t>
            </a:r>
            <a:r>
              <a:rPr lang="th-TH" sz="2600" dirty="0" err="1" smtClean="0">
                <a:latin typeface="TH SarabunPSK" pitchFamily="34" charset="-34"/>
                <a:cs typeface="TH SarabunPSK" pitchFamily="34" charset="-34"/>
              </a:rPr>
              <a:t>กิต</a:t>
            </a:r>
            <a:endParaRPr lang="en-US" sz="2600" dirty="0" smtClean="0">
              <a:latin typeface="TH SarabunPSK" pitchFamily="34" charset="-34"/>
              <a:cs typeface="TH SarabunPSK" pitchFamily="34" charset="-34"/>
            </a:endParaRPr>
          </a:p>
          <a:p>
            <a:endParaRPr lang="en-US" sz="2600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ำดับงาน: ป้อนข้อมูลด้วยตนเอง 3"/>
          <p:cNvSpPr/>
          <p:nvPr/>
        </p:nvSpPr>
        <p:spPr>
          <a:xfrm>
            <a:off x="0" y="6021288"/>
            <a:ext cx="9144000" cy="836712"/>
          </a:xfrm>
          <a:prstGeom prst="flowChartManualInpu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หลักสูตร.................................. สาขาวิชา....................................  หลักสูตร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พ.ศ. </a:t>
            </a:r>
            <a:r>
              <a:rPr lang="en-US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………….</a:t>
            </a:r>
            <a:endParaRPr lang="en-US" sz="2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644008" y="260648"/>
            <a:ext cx="4320480" cy="72008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(ร่าง)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79512" y="260648"/>
            <a:ext cx="4320480" cy="7200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(เดิม)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79512" y="1052736"/>
            <a:ext cx="4320480" cy="489654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ตัวอย่างเช่น...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*2561101</a:t>
            </a: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ประวัติศาสตร์กฎหมาย		     </a:t>
            </a:r>
          </a:p>
          <a:p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Legal  History</a:t>
            </a:r>
            <a:endParaRPr lang="th-TH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 (2-0-4)</a:t>
            </a:r>
          </a:p>
          <a:p>
            <a:endParaRPr lang="th-TH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*2561102</a:t>
            </a: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หลักพื้นฐานแห่งกฎหมาย</a:t>
            </a:r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endParaRPr lang="th-TH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Fundamental  Legal   Principles</a:t>
            </a:r>
            <a:endParaRPr lang="th-TH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 (3-0-6) </a:t>
            </a:r>
            <a:r>
              <a:rPr lang="en-US" b="1" dirty="0" smtClean="0"/>
              <a:t>	</a:t>
            </a:r>
            <a:r>
              <a:rPr lang="th-TH" dirty="0" smtClean="0"/>
              <a:t>	</a:t>
            </a:r>
            <a:endParaRPr lang="en-US" dirty="0" smtClean="0"/>
          </a:p>
          <a:p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3200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644008" y="1052736"/>
            <a:ext cx="4320480" cy="4896544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ตัวอย่างเช่น...</a:t>
            </a: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ตัดวิชาประวัติศาสตร์กฎหมาย ไปรวมอยู่ในเนื้อหาวิชาหลักพื้นฐานแห่งกฎหมาย</a:t>
            </a:r>
          </a:p>
          <a:p>
            <a:endParaRPr lang="th-TH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*2561102</a:t>
            </a: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หลักพื้นฐานแห่งกฎหมาย</a:t>
            </a:r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endParaRPr lang="th-TH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Fundamental  Legal   Principles</a:t>
            </a:r>
            <a:endParaRPr lang="th-TH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 (3-0-6)</a:t>
            </a:r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	</a:t>
            </a:r>
            <a:endParaRPr lang="th-TH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sz="2600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ำดับงาน: ป้อนข้อมูลด้วยตนเอง 3"/>
          <p:cNvSpPr/>
          <p:nvPr/>
        </p:nvSpPr>
        <p:spPr>
          <a:xfrm>
            <a:off x="0" y="6021288"/>
            <a:ext cx="9144000" cy="836712"/>
          </a:xfrm>
          <a:prstGeom prst="flowChartManualInpu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หลักสูตร.................................. สาขาวิชา....................................  หลักสูตร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พ.ศ. </a:t>
            </a:r>
            <a:r>
              <a:rPr lang="en-US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………….</a:t>
            </a:r>
            <a:endParaRPr lang="en-US" sz="2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644008" y="260648"/>
            <a:ext cx="4320480" cy="72008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(ร่าง)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79512" y="260648"/>
            <a:ext cx="4320480" cy="7200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(เดิม)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79512" y="1052736"/>
            <a:ext cx="4320480" cy="489654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ตัวอย่างเช่น...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*2562502</a:t>
            </a: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กฎหมายปกครอง  1</a:t>
            </a:r>
          </a:p>
          <a:p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Administrative  Law  1</a:t>
            </a:r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 (3-0-6)</a:t>
            </a:r>
          </a:p>
          <a:p>
            <a:endParaRPr lang="th-TH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*2563501</a:t>
            </a: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กฎหมายปกครอง  2 </a:t>
            </a:r>
          </a:p>
          <a:p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Administrative  Law  2</a:t>
            </a:r>
            <a:endParaRPr lang="th-TH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 (2-0-4)</a:t>
            </a:r>
          </a:p>
          <a:p>
            <a:endParaRPr lang="th-TH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b="1" dirty="0" smtClean="0"/>
              <a:t>	</a:t>
            </a:r>
            <a:r>
              <a:rPr lang="th-TH" dirty="0" smtClean="0"/>
              <a:t>	</a:t>
            </a:r>
            <a:endParaRPr lang="en-US" dirty="0" smtClean="0"/>
          </a:p>
          <a:p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3200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644008" y="1052736"/>
            <a:ext cx="4320480" cy="4896544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ตัวอย่างเช่น...</a:t>
            </a: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ยุบรวมวิชากฎหมายปกครอง 1 กับวิชากฎหมายปกครอง 2 เป็น</a:t>
            </a:r>
          </a:p>
          <a:p>
            <a:endParaRPr lang="th-TH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*2562506</a:t>
            </a: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กฎหมายปกครอง</a:t>
            </a:r>
          </a:p>
          <a:p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Administrative  Law</a:t>
            </a:r>
            <a:endParaRPr lang="th-TH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 (3-0-6)</a:t>
            </a:r>
          </a:p>
          <a:p>
            <a:endParaRPr lang="th-TH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sz="2600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ำดับงาน: ป้อนข้อมูลด้วยตนเอง 3"/>
          <p:cNvSpPr/>
          <p:nvPr/>
        </p:nvSpPr>
        <p:spPr>
          <a:xfrm>
            <a:off x="0" y="6021288"/>
            <a:ext cx="9144000" cy="836712"/>
          </a:xfrm>
          <a:prstGeom prst="flowChartManualInpu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หลักสูตร.................................. สาขาวิชา....................................  หลักสูตร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พ.ศ. </a:t>
            </a:r>
            <a:r>
              <a:rPr lang="en-US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………….</a:t>
            </a:r>
            <a:endParaRPr lang="en-US" sz="2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644008" y="260648"/>
            <a:ext cx="4320480" cy="72008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(ร่าง)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79512" y="260648"/>
            <a:ext cx="4320480" cy="7200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(เดิม)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79512" y="1052736"/>
            <a:ext cx="4320480" cy="489654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ตัวอย่างเช่น...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*2562502</a:t>
            </a: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กฎหมายปกครอง  1</a:t>
            </a:r>
          </a:p>
          <a:p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Administrative  Law  1</a:t>
            </a:r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 (3-0-6)</a:t>
            </a:r>
          </a:p>
          <a:p>
            <a:endParaRPr lang="th-TH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*2563501</a:t>
            </a: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กฎหมายปกครอง  2 </a:t>
            </a:r>
          </a:p>
          <a:p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Administrative  Law  2</a:t>
            </a:r>
            <a:endParaRPr lang="th-TH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 (2-0-4)</a:t>
            </a:r>
          </a:p>
          <a:p>
            <a:endParaRPr lang="th-TH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b="1" dirty="0" smtClean="0"/>
              <a:t>	</a:t>
            </a:r>
            <a:r>
              <a:rPr lang="th-TH" dirty="0" smtClean="0"/>
              <a:t>	</a:t>
            </a:r>
            <a:endParaRPr lang="en-US" dirty="0" smtClean="0"/>
          </a:p>
          <a:p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3200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644008" y="1052736"/>
            <a:ext cx="4320480" cy="4896544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ตัวอย่างเช่น...</a:t>
            </a: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ยุบรวมวิชากฎหมายปกครอง 1 กับวิชากฎหมายปกครอง 2 เป็น</a:t>
            </a:r>
          </a:p>
          <a:p>
            <a:endParaRPr lang="th-TH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*2562506</a:t>
            </a: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กฎหมายปกครอง</a:t>
            </a:r>
          </a:p>
          <a:p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Administrative  Law</a:t>
            </a:r>
            <a:endParaRPr lang="th-TH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 (3-0-6)</a:t>
            </a:r>
          </a:p>
          <a:p>
            <a:endParaRPr lang="th-TH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sz="2600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ำดับงาน: ป้อนข้อมูลด้วยตนเอง 3"/>
          <p:cNvSpPr/>
          <p:nvPr/>
        </p:nvSpPr>
        <p:spPr>
          <a:xfrm>
            <a:off x="0" y="6021288"/>
            <a:ext cx="9144000" cy="836712"/>
          </a:xfrm>
          <a:prstGeom prst="flowChartManualInpu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หลักสูตร.................................. สาขาวิชา....................................  หลักสูตร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พ.ศ. </a:t>
            </a:r>
            <a:r>
              <a:rPr lang="en-US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………….</a:t>
            </a:r>
            <a:endParaRPr lang="en-US" sz="2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644008" y="260648"/>
            <a:ext cx="4320480" cy="72008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(ร่าง)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79512" y="260648"/>
            <a:ext cx="4320480" cy="7200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(เดิม)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79512" y="1052736"/>
            <a:ext cx="4320480" cy="489654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th-TH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b="1" dirty="0" smtClean="0"/>
              <a:t>	</a:t>
            </a:r>
            <a:r>
              <a:rPr lang="th-TH" dirty="0" smtClean="0"/>
              <a:t>	</a:t>
            </a:r>
            <a:endParaRPr lang="en-US" dirty="0" smtClean="0"/>
          </a:p>
          <a:p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3200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644008" y="1052736"/>
            <a:ext cx="4320480" cy="4896544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ตัวอย่างเช่น...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มีรายวิชาใหม่ในหมวดวิชาเฉพาะ</a:t>
            </a:r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*2561701</a:t>
            </a: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ภาษาอังกฤษสำหรับนักกฎหมาย</a:t>
            </a:r>
          </a:p>
          <a:p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English  for  Lawyers</a:t>
            </a:r>
            <a:endParaRPr lang="th-TH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 (2-0-4)</a:t>
            </a:r>
          </a:p>
          <a:p>
            <a:endParaRPr lang="th-TH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*</a:t>
            </a:r>
            <a:r>
              <a:rPr lang="en-US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2564703</a:t>
            </a:r>
            <a:endParaRPr lang="th-TH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การจัดทำเอกสารทางกฎหมาย</a:t>
            </a:r>
          </a:p>
          <a:p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Legal  Document Preparation</a:t>
            </a:r>
            <a:endParaRPr lang="th-TH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 (2-0-4)</a:t>
            </a:r>
            <a:endParaRPr lang="th-TH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sz="2600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ำดับงาน: ป้อนข้อมูลด้วยตนเอง 3"/>
          <p:cNvSpPr/>
          <p:nvPr/>
        </p:nvSpPr>
        <p:spPr>
          <a:xfrm>
            <a:off x="0" y="6021288"/>
            <a:ext cx="9144000" cy="836712"/>
          </a:xfrm>
          <a:prstGeom prst="flowChartManualInpu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หลักสูตร.................................. สาขาวิชา....................................  หลักสูตร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พ.ศ. </a:t>
            </a:r>
            <a:r>
              <a:rPr lang="en-US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………….</a:t>
            </a:r>
            <a:endParaRPr lang="en-US" sz="2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644008" y="260648"/>
            <a:ext cx="4320480" cy="72008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(ร่าง)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79512" y="260648"/>
            <a:ext cx="4320480" cy="7200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(เดิม)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79512" y="1052736"/>
            <a:ext cx="4320480" cy="489654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ตัวอย่างเช่น...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จัดกลุ่มวิชาเลือกเป็น 4 กลุ่มวิชาคือ</a:t>
            </a: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1. กลุ่มวิชากฎหมายมหาชน</a:t>
            </a: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2. กลุ่มวิชากฎหมายเอกชน</a:t>
            </a: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3. กลุ่มวิชากฎหมายเกี่ยวกับกระบวนการ</a:t>
            </a: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ยุติธรรม</a:t>
            </a: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4. กลุ่มวิชากฎหมายทั่วไป</a:t>
            </a:r>
          </a:p>
          <a:p>
            <a:endParaRPr lang="th-TH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b="1" dirty="0" smtClean="0"/>
              <a:t>	</a:t>
            </a:r>
            <a:r>
              <a:rPr lang="th-TH" dirty="0" smtClean="0"/>
              <a:t>	</a:t>
            </a:r>
            <a:endParaRPr lang="en-US" dirty="0" smtClean="0"/>
          </a:p>
          <a:p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3200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644008" y="1052736"/>
            <a:ext cx="4320480" cy="4896544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ตัวอย่างเช่น...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จัดกลุ่มวิชาเลือกเป็น 3 กลุ่มวิชาคือ</a:t>
            </a: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1. กลุ่มวิชากฎหมายมหาชน</a:t>
            </a: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2. กลุ่มวิชากฎหมายทางธุรกิจ</a:t>
            </a: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3. กลุ่มวิชากฎหมายเกี่ยวกับกระบวนการ</a:t>
            </a: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ยุติธรรม</a:t>
            </a:r>
          </a:p>
          <a:p>
            <a:endParaRPr lang="th-TH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sz="2600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ำดับงาน: ป้อนข้อมูลด้วยตนเอง 3"/>
          <p:cNvSpPr/>
          <p:nvPr/>
        </p:nvSpPr>
        <p:spPr>
          <a:xfrm>
            <a:off x="0" y="6021288"/>
            <a:ext cx="9144000" cy="836712"/>
          </a:xfrm>
          <a:prstGeom prst="flowChartManualInpu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หลักสูตร.................................. สาขาวิชา....................................  หลักสูตร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พ.ศ. </a:t>
            </a:r>
            <a:r>
              <a:rPr lang="en-US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………….</a:t>
            </a:r>
            <a:endParaRPr lang="en-US" sz="2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644008" y="260648"/>
            <a:ext cx="4320480" cy="72008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(ร่าง)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79512" y="260648"/>
            <a:ext cx="4320480" cy="7200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(เดิม)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79512" y="1052736"/>
            <a:ext cx="4320480" cy="489654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th-TH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b="1" dirty="0" smtClean="0"/>
              <a:t>	</a:t>
            </a:r>
            <a:r>
              <a:rPr lang="th-TH" dirty="0" smtClean="0"/>
              <a:t>	</a:t>
            </a:r>
            <a:endParaRPr lang="en-US" dirty="0" smtClean="0"/>
          </a:p>
          <a:p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3200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644008" y="1052736"/>
            <a:ext cx="4320480" cy="4896544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ตัวอย่างเช่น...</a:t>
            </a:r>
          </a:p>
          <a:p>
            <a:r>
              <a:rPr lang="th-TH" b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มีรายวิชาใหม่ในกลุ่มวิชากฎหมายมหาชน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*2561601</a:t>
            </a: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กฎหมายอาเซียน</a:t>
            </a:r>
          </a:p>
          <a:p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ASEAN Law</a:t>
            </a:r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</a:t>
            </a: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 (3-0-6)</a:t>
            </a:r>
          </a:p>
          <a:p>
            <a:endParaRPr lang="th-TH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*2563901 </a:t>
            </a: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สัมมนากฎหมายมหาชน</a:t>
            </a:r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Seminar on Public Law</a:t>
            </a:r>
            <a:endParaRPr lang="th-TH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 (3-0-6)</a:t>
            </a:r>
          </a:p>
          <a:p>
            <a:endParaRPr lang="en-US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ำดับงาน: ป้อนข้อมูลด้วยตนเอง 3"/>
          <p:cNvSpPr/>
          <p:nvPr/>
        </p:nvSpPr>
        <p:spPr>
          <a:xfrm>
            <a:off x="0" y="6021288"/>
            <a:ext cx="9144000" cy="836712"/>
          </a:xfrm>
          <a:prstGeom prst="flowChartManualInpu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หลักสูตร.................................. สาขาวิชา....................................  หลักสูตร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พ.ศ. </a:t>
            </a:r>
            <a:r>
              <a:rPr lang="en-US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………….</a:t>
            </a:r>
            <a:endParaRPr lang="en-US" sz="2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644008" y="260648"/>
            <a:ext cx="4320480" cy="72008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(ร่าง)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79512" y="260648"/>
            <a:ext cx="4320480" cy="7200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(เดิม)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79512" y="1052736"/>
            <a:ext cx="4320480" cy="489654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th-TH" sz="3200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644008" y="1052736"/>
            <a:ext cx="4320480" cy="4896544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*2564905 </a:t>
            </a: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สัมมนากฎหมายระหว่างประเทศ</a:t>
            </a:r>
          </a:p>
          <a:p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Seminar on International Law</a:t>
            </a:r>
            <a:endParaRPr lang="th-TH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 (3-0-6)</a:t>
            </a:r>
          </a:p>
          <a:p>
            <a:endParaRPr lang="th-TH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sz="2600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ำดับงาน: ป้อนข้อมูลด้วยตนเอง 3"/>
          <p:cNvSpPr/>
          <p:nvPr/>
        </p:nvSpPr>
        <p:spPr>
          <a:xfrm>
            <a:off x="0" y="6021288"/>
            <a:ext cx="9144000" cy="836712"/>
          </a:xfrm>
          <a:prstGeom prst="flowChartManualInpu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หลักสูตร.................................. สาขาวิชา....................................  หลักสูตร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พ.ศ. </a:t>
            </a:r>
            <a:r>
              <a:rPr lang="en-US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………….</a:t>
            </a:r>
            <a:endParaRPr lang="en-US" sz="2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644008" y="260648"/>
            <a:ext cx="4320480" cy="72008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(ร่าง)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79512" y="260648"/>
            <a:ext cx="4320480" cy="7200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(เดิม)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79512" y="1052736"/>
            <a:ext cx="4320480" cy="489654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th-TH" sz="3200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644008" y="1052736"/>
            <a:ext cx="4320480" cy="4896544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ตัวอย่างเช่น...</a:t>
            </a:r>
          </a:p>
          <a:p>
            <a:r>
              <a:rPr lang="th-TH" b="1" u="sng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มีรายวิชาใหม่ในกลุ่มกฎหมายทางธุรกิจ</a:t>
            </a:r>
          </a:p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*</a:t>
            </a:r>
            <a:r>
              <a:rPr lang="en-US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2564302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กฎหมายการตลาด</a:t>
            </a:r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Marketing Law</a:t>
            </a:r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</a:t>
            </a: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 (3-0-6</a:t>
            </a:r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)</a:t>
            </a:r>
          </a:p>
          <a:p>
            <a:endParaRPr lang="th-TH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*</a:t>
            </a:r>
            <a:r>
              <a:rPr lang="en-US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2564303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</a:t>
            </a: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กฎหมายธนาคาร</a:t>
            </a:r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Banking Law</a:t>
            </a:r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</a:t>
            </a:r>
          </a:p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3 (3-0-6)</a:t>
            </a:r>
          </a:p>
          <a:p>
            <a:endParaRPr lang="en-US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ำดับงาน: ป้อนข้อมูลด้วยตนเอง 3"/>
          <p:cNvSpPr/>
          <p:nvPr/>
        </p:nvSpPr>
        <p:spPr>
          <a:xfrm>
            <a:off x="0" y="6021288"/>
            <a:ext cx="9144000" cy="836712"/>
          </a:xfrm>
          <a:prstGeom prst="flowChartManualInpu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หลักสูตร.................................. สาขาวิชา....................................  หลักสูตร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พ.ศ. </a:t>
            </a:r>
            <a:r>
              <a:rPr lang="en-US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………….</a:t>
            </a:r>
            <a:endParaRPr lang="en-US" sz="2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644008" y="260648"/>
            <a:ext cx="4320480" cy="72008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(ร่าง)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79512" y="260648"/>
            <a:ext cx="4320480" cy="7200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(เดิม)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79512" y="1052736"/>
            <a:ext cx="4320480" cy="489654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endParaRPr lang="th-TH" sz="3200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644008" y="1052736"/>
            <a:ext cx="4320480" cy="4896544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*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2564514</a:t>
            </a:r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กฎหมายอาชญากรรมทางเศรษฐกิจและสังคม</a:t>
            </a:r>
          </a:p>
          <a:p>
            <a:r>
              <a:rPr lang="en-US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Law of Economic and Social Crime</a:t>
            </a:r>
            <a:r>
              <a:rPr lang="th-TH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     3 (3-0-6)</a:t>
            </a:r>
          </a:p>
          <a:p>
            <a:endParaRPr lang="th-TH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sz="2600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ำดับงาน: ป้อนข้อมูลด้วยตนเอง 3"/>
          <p:cNvSpPr/>
          <p:nvPr/>
        </p:nvSpPr>
        <p:spPr>
          <a:xfrm>
            <a:off x="0" y="6021288"/>
            <a:ext cx="9144000" cy="836712"/>
          </a:xfrm>
          <a:prstGeom prst="flowChartManualInpu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หลักสูตร.................................. สาขาวิชา....................................  หลักสูตร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พ.ศ. </a:t>
            </a:r>
            <a:r>
              <a:rPr lang="en-US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………….</a:t>
            </a:r>
            <a:endParaRPr lang="en-US" sz="2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644008" y="260648"/>
            <a:ext cx="4320480" cy="72008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(ร่าง)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79512" y="260648"/>
            <a:ext cx="4320480" cy="7200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(เดิม)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4644008" y="1052736"/>
            <a:ext cx="4320480" cy="4896544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th-TH" sz="3200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รหัสและชื่อหลักสูตร</a:t>
            </a:r>
            <a:endParaRPr lang="th-TH" sz="3200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รหัส</a:t>
            </a:r>
            <a:r>
              <a:rPr lang="th-TH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</a:t>
            </a:r>
          </a:p>
          <a:p>
            <a:endParaRPr lang="th-TH" sz="16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ภาษาไทย </a:t>
            </a:r>
            <a:r>
              <a:rPr lang="en-US" sz="3200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endParaRPr lang="th-TH" sz="3200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หลักสูตร</a:t>
            </a:r>
            <a:r>
              <a:rPr lang="th-TH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</a:t>
            </a:r>
          </a:p>
          <a:p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สาขาวิชา</a:t>
            </a:r>
            <a:r>
              <a:rPr lang="en-US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…………………………..………….</a:t>
            </a:r>
            <a:br>
              <a:rPr lang="en-US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endParaRPr lang="th-TH" sz="16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ภาษาอังกฤษ </a:t>
            </a:r>
            <a:r>
              <a:rPr lang="en-US" sz="3200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:</a:t>
            </a:r>
          </a:p>
          <a:p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หลักสูตร</a:t>
            </a:r>
            <a:r>
              <a:rPr lang="th-TH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</a:t>
            </a:r>
          </a:p>
          <a:p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สาขาวิชา</a:t>
            </a:r>
            <a:r>
              <a:rPr lang="en-US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…………………………..………….</a:t>
            </a:r>
            <a:br>
              <a:rPr lang="en-US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endParaRPr lang="th-TH" sz="3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79512" y="1052736"/>
            <a:ext cx="4320480" cy="489654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sz="32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รหัสและชื่อหลักสูตร</a:t>
            </a:r>
            <a:endParaRPr lang="th-TH" sz="3200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รหัส</a:t>
            </a:r>
            <a:r>
              <a:rPr lang="th-TH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</a:t>
            </a:r>
          </a:p>
          <a:p>
            <a:endParaRPr lang="th-TH" sz="1600" b="1" dirty="0" smtClean="0"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ภาษาไทย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:</a:t>
            </a:r>
            <a:endParaRPr lang="th-TH" sz="3200" b="1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หลักสูตร</a:t>
            </a:r>
            <a:r>
              <a:rPr lang="th-TH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</a:t>
            </a:r>
          </a:p>
          <a:p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สาขาวิชา</a:t>
            </a:r>
            <a:r>
              <a:rPr lang="en-US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…………………………..………….</a:t>
            </a:r>
            <a:br>
              <a:rPr lang="en-US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endParaRPr lang="th-TH" sz="16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ภาษาอังกฤษ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:</a:t>
            </a:r>
          </a:p>
          <a:p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หลักสูตร</a:t>
            </a:r>
            <a:r>
              <a:rPr lang="th-TH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</a:t>
            </a:r>
          </a:p>
          <a:p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สาขาวิชา</a:t>
            </a:r>
            <a:r>
              <a:rPr lang="en-US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…………………………..………….</a:t>
            </a:r>
            <a:br>
              <a:rPr lang="en-US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</a:br>
            <a:endParaRPr lang="th-TH" sz="3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ำดับงาน: ป้อนข้อมูลด้วยตนเอง 3"/>
          <p:cNvSpPr/>
          <p:nvPr/>
        </p:nvSpPr>
        <p:spPr>
          <a:xfrm>
            <a:off x="0" y="6021288"/>
            <a:ext cx="9144000" cy="836712"/>
          </a:xfrm>
          <a:prstGeom prst="flowChartManualInpu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หลักสูตร.................................. สาขาวิชา....................................  หลักสูตร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พ.ศ. </a:t>
            </a:r>
            <a:r>
              <a:rPr lang="en-US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………….</a:t>
            </a:r>
            <a:endParaRPr lang="en-US" sz="2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644008" y="260648"/>
            <a:ext cx="4320480" cy="72008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(ร่าง)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79512" y="260648"/>
            <a:ext cx="4320480" cy="7200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(เดิม)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79512" y="1052736"/>
            <a:ext cx="4320480" cy="489654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การพัฒนาคุณลักษณะพิเศษของนักศึกษา</a:t>
            </a:r>
            <a:endParaRPr lang="th-TH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.......................................................................</a:t>
            </a:r>
          </a:p>
          <a:p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.......................................................................</a:t>
            </a:r>
          </a:p>
          <a:p>
            <a:endParaRPr lang="th-TH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en-US" b="1" dirty="0" smtClean="0"/>
              <a:t>	</a:t>
            </a:r>
            <a:r>
              <a:rPr lang="th-TH" dirty="0" smtClean="0"/>
              <a:t>	</a:t>
            </a:r>
            <a:endParaRPr lang="en-US" dirty="0" smtClean="0"/>
          </a:p>
          <a:p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3200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644008" y="1052736"/>
            <a:ext cx="4320480" cy="4896544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การพัฒนาคุณลักษณะพิเศษของนักศึกษา</a:t>
            </a:r>
            <a:endParaRPr lang="th-TH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.......................................................................</a:t>
            </a:r>
          </a:p>
          <a:p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.......................................................................</a:t>
            </a:r>
          </a:p>
          <a:p>
            <a:endParaRPr lang="th-TH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b="1" dirty="0" smtClean="0">
              <a:solidFill>
                <a:srgbClr val="FF000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sz="2600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ำดับงาน: ป้อนข้อมูลด้วยตนเอง 3"/>
          <p:cNvSpPr/>
          <p:nvPr/>
        </p:nvSpPr>
        <p:spPr>
          <a:xfrm>
            <a:off x="0" y="6021288"/>
            <a:ext cx="9144000" cy="836712"/>
          </a:xfrm>
          <a:prstGeom prst="flowChartManualInpu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หลักสูตร.................................. สาขาวิชา....................................  หลักสูตร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พ.ศ. </a:t>
            </a:r>
            <a:r>
              <a:rPr lang="en-US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………….</a:t>
            </a:r>
            <a:endParaRPr lang="en-US" sz="2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644008" y="260648"/>
            <a:ext cx="4320480" cy="72008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(ร่าง)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79512" y="260648"/>
            <a:ext cx="4320480" cy="7200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(เดิม)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79512" y="1052736"/>
            <a:ext cx="4320480" cy="489654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ชื่อปริญญาและสาขาวิชา </a:t>
            </a:r>
          </a:p>
          <a:p>
            <a:endParaRPr lang="th-TH" sz="1600" b="1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ชื่อเต็ม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ไทย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 : </a:t>
            </a:r>
          </a:p>
          <a:p>
            <a:r>
              <a:rPr lang="en-US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………………………..….………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(.................)</a:t>
            </a:r>
            <a:endParaRPr lang="en-US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ชื่อย่อ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ไทย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  : </a:t>
            </a:r>
          </a:p>
          <a:p>
            <a:r>
              <a:rPr lang="en-US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…………..……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(...................)</a:t>
            </a:r>
            <a:endParaRPr lang="en-US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ชื่อเต็ม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อังกฤษ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 : </a:t>
            </a:r>
          </a:p>
          <a:p>
            <a:r>
              <a:rPr lang="en-US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………………………..….………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(.................)</a:t>
            </a:r>
            <a:endParaRPr lang="en-US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ชื่อย่อ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อังกฤษ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  : </a:t>
            </a:r>
          </a:p>
          <a:p>
            <a:r>
              <a:rPr lang="en-US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…………..……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(...................)</a:t>
            </a:r>
            <a:endParaRPr lang="en-US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3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644008" y="1052736"/>
            <a:ext cx="4320480" cy="4896544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ชื่อปริญญาและสาขาวิชา </a:t>
            </a:r>
          </a:p>
          <a:p>
            <a:endParaRPr lang="th-TH" sz="1600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ชื่อเต็ม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ไทย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 : </a:t>
            </a:r>
          </a:p>
          <a:p>
            <a:r>
              <a:rPr lang="en-US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………………………..….………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(.................)</a:t>
            </a:r>
            <a:endParaRPr lang="en-US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ชื่อย่อ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ไทย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  : </a:t>
            </a:r>
          </a:p>
          <a:p>
            <a:r>
              <a:rPr lang="en-US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…………..……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(...................)</a:t>
            </a:r>
            <a:endParaRPr lang="en-US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ชื่อเต็ม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อังกฤษ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 : </a:t>
            </a:r>
          </a:p>
          <a:p>
            <a:r>
              <a:rPr lang="en-US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………………………..….………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(.................)</a:t>
            </a:r>
            <a:endParaRPr lang="en-US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ชื่อย่อ 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(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อังกฤษ</a:t>
            </a:r>
            <a:r>
              <a:rPr lang="en-US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)  : </a:t>
            </a:r>
          </a:p>
          <a:p>
            <a:r>
              <a:rPr lang="en-US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…………..……</a:t>
            </a:r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(...................)</a:t>
            </a:r>
            <a:endParaRPr lang="en-US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3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ำดับงาน: ป้อนข้อมูลด้วยตนเอง 3"/>
          <p:cNvSpPr/>
          <p:nvPr/>
        </p:nvSpPr>
        <p:spPr>
          <a:xfrm>
            <a:off x="0" y="6021288"/>
            <a:ext cx="9144000" cy="836712"/>
          </a:xfrm>
          <a:prstGeom prst="flowChartManualInpu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หลักสูตร.................................. สาขาวิชา....................................  หลักสูตร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พ.ศ. </a:t>
            </a:r>
            <a:r>
              <a:rPr lang="en-US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………….</a:t>
            </a:r>
            <a:endParaRPr lang="en-US" sz="2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644008" y="260648"/>
            <a:ext cx="4320480" cy="72008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(ร่าง)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79512" y="260648"/>
            <a:ext cx="4320480" cy="7200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(เดิม)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79512" y="1052736"/>
            <a:ext cx="4320480" cy="489654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sz="3200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รูปแบบ</a:t>
            </a:r>
          </a:p>
          <a:p>
            <a:r>
              <a:rPr lang="th-TH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หลักสูตรระดับ....................</a:t>
            </a:r>
          </a:p>
          <a:p>
            <a:r>
              <a:rPr lang="th-TH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หลักสูตร ....... ปี</a:t>
            </a:r>
            <a:endParaRPr lang="en-US" sz="3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3200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644008" y="1052736"/>
            <a:ext cx="4320480" cy="4896544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sz="3200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รูปแบบ</a:t>
            </a:r>
            <a:r>
              <a:rPr lang="th-TH" sz="3200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 </a:t>
            </a:r>
            <a:endParaRPr lang="en-US" sz="3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หลักสูตรระดับ....................</a:t>
            </a:r>
          </a:p>
          <a:p>
            <a:r>
              <a:rPr lang="th-TH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หลักสูตร ....... ปี</a:t>
            </a:r>
          </a:p>
          <a:p>
            <a:endParaRPr lang="en-US" sz="3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ประเภทของหลักสูตร    </a:t>
            </a:r>
            <a:endParaRPr lang="en-US" sz="3200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sz="3200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</a:t>
            </a:r>
          </a:p>
          <a:p>
            <a:endParaRPr lang="th-TH" sz="3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ำดับงาน: ป้อนข้อมูลด้วยตนเอง 3"/>
          <p:cNvSpPr/>
          <p:nvPr/>
        </p:nvSpPr>
        <p:spPr>
          <a:xfrm>
            <a:off x="0" y="6021288"/>
            <a:ext cx="9144000" cy="836712"/>
          </a:xfrm>
          <a:prstGeom prst="flowChartManualInpu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หลักสูตร.................................. สาขาวิชา....................................  หลักสูตร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พ.ศ. </a:t>
            </a:r>
            <a:r>
              <a:rPr lang="en-US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………….</a:t>
            </a:r>
            <a:endParaRPr lang="en-US" sz="2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644008" y="260648"/>
            <a:ext cx="4320480" cy="72008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(ร่าง)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79512" y="260648"/>
            <a:ext cx="4320480" cy="7200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(เดิม)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79512" y="1052736"/>
            <a:ext cx="4320480" cy="489654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อาจารย์ผู้รับผิดชอบหลักสูตร</a:t>
            </a:r>
          </a:p>
          <a:p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1.</a:t>
            </a:r>
          </a:p>
          <a:p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2.</a:t>
            </a:r>
          </a:p>
          <a:p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3.</a:t>
            </a:r>
          </a:p>
          <a:p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4.</a:t>
            </a:r>
          </a:p>
          <a:p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5.</a:t>
            </a:r>
          </a:p>
          <a:p>
            <a:endParaRPr lang="th-TH" b="1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3200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644008" y="1052736"/>
            <a:ext cx="4320480" cy="4896544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อาจารย์ผู้รับผิดชอบหลักสูตร</a:t>
            </a:r>
          </a:p>
          <a:p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1.</a:t>
            </a:r>
          </a:p>
          <a:p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2.</a:t>
            </a:r>
          </a:p>
          <a:p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3.</a:t>
            </a:r>
          </a:p>
          <a:p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4.</a:t>
            </a:r>
          </a:p>
          <a:p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5.</a:t>
            </a:r>
          </a:p>
          <a:p>
            <a:endParaRPr lang="th-TH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3200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ำดับงาน: ป้อนข้อมูลด้วยตนเอง 3"/>
          <p:cNvSpPr/>
          <p:nvPr/>
        </p:nvSpPr>
        <p:spPr>
          <a:xfrm>
            <a:off x="0" y="6021288"/>
            <a:ext cx="9144000" cy="836712"/>
          </a:xfrm>
          <a:prstGeom prst="flowChartManualInpu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หลักสูตร.................................. สาขาวิชา....................................  หลักสูตร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พ.ศ. </a:t>
            </a:r>
            <a:r>
              <a:rPr lang="en-US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………….</a:t>
            </a:r>
            <a:endParaRPr lang="en-US" sz="2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644008" y="260648"/>
            <a:ext cx="4320480" cy="72008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(ร่าง)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79512" y="260648"/>
            <a:ext cx="4320480" cy="7200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(เดิม)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79512" y="1052736"/>
            <a:ext cx="4320480" cy="489654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จำนวนหน่วย</a:t>
            </a:r>
            <a:r>
              <a:rPr lang="th-TH" b="1" dirty="0" err="1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กิต</a:t>
            </a: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ที่เรียนตลอดหลักสูตร</a:t>
            </a:r>
            <a:endParaRPr lang="en-US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ไม่น้อยกว่า ........ หน่วย</a:t>
            </a:r>
            <a:r>
              <a:rPr lang="th-TH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กิต</a:t>
            </a:r>
            <a:endParaRPr lang="th-TH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3200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644008" y="1052736"/>
            <a:ext cx="4320480" cy="4896544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จำนวนหน่วย</a:t>
            </a:r>
            <a:r>
              <a:rPr lang="th-TH" b="1" dirty="0" err="1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กิต</a:t>
            </a:r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ที่เรียนตลอดหลักสูตร</a:t>
            </a:r>
            <a:endParaRPr lang="en-US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ไม่น้อยกว่า ........ หน่วย</a:t>
            </a:r>
            <a:r>
              <a:rPr lang="th-TH" dirty="0" err="1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กิต</a:t>
            </a:r>
            <a:endParaRPr lang="th-TH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ำดับงาน: ป้อนข้อมูลด้วยตนเอง 3"/>
          <p:cNvSpPr/>
          <p:nvPr/>
        </p:nvSpPr>
        <p:spPr>
          <a:xfrm>
            <a:off x="0" y="6021288"/>
            <a:ext cx="9144000" cy="836712"/>
          </a:xfrm>
          <a:prstGeom prst="flowChartManualInpu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หลักสูตร.................................. สาขาวิชา....................................  หลักสูตร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พ.ศ. </a:t>
            </a:r>
            <a:r>
              <a:rPr lang="en-US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………….</a:t>
            </a:r>
            <a:endParaRPr lang="en-US" sz="2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644008" y="260648"/>
            <a:ext cx="4320480" cy="72008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(ร่าง)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79512" y="260648"/>
            <a:ext cx="4320480" cy="7200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(เดิม)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79512" y="1052736"/>
            <a:ext cx="4320480" cy="489654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ปรัชญา</a:t>
            </a:r>
          </a:p>
          <a:p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        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</a:t>
            </a:r>
            <a:endParaRPr lang="en-US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</a:t>
            </a:r>
            <a:endParaRPr lang="en-US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</a:t>
            </a:r>
            <a:endParaRPr lang="en-US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3200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644008" y="1052736"/>
            <a:ext cx="4320480" cy="4896544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ปรัชญา</a:t>
            </a:r>
          </a:p>
          <a:p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        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</a:t>
            </a:r>
            <a:endParaRPr lang="en-US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</a:t>
            </a:r>
            <a:endParaRPr lang="en-US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</a:t>
            </a:r>
            <a:endParaRPr lang="en-US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ำดับงาน: ป้อนข้อมูลด้วยตนเอง 3"/>
          <p:cNvSpPr/>
          <p:nvPr/>
        </p:nvSpPr>
        <p:spPr>
          <a:xfrm>
            <a:off x="0" y="6021288"/>
            <a:ext cx="9144000" cy="836712"/>
          </a:xfrm>
          <a:prstGeom prst="flowChartManualInpu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หลักสูตร.................................. สาขาวิชา....................................  หลักสูตร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พ.ศ. </a:t>
            </a:r>
            <a:r>
              <a:rPr lang="en-US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………….</a:t>
            </a:r>
            <a:endParaRPr lang="en-US" sz="2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644008" y="260648"/>
            <a:ext cx="4320480" cy="72008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(ร่าง)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79512" y="260648"/>
            <a:ext cx="4320480" cy="7200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(เดิม)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79512" y="1052736"/>
            <a:ext cx="4320480" cy="489654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ความสำคัญ</a:t>
            </a:r>
          </a:p>
          <a:p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        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</a:t>
            </a:r>
            <a:endParaRPr lang="en-US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</a:t>
            </a:r>
            <a:endParaRPr lang="en-US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</a:t>
            </a:r>
            <a:endParaRPr lang="th-TH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3200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644008" y="1052736"/>
            <a:ext cx="4320480" cy="4896544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ความสำคัญ</a:t>
            </a:r>
          </a:p>
          <a:p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        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</a:t>
            </a:r>
            <a:endParaRPr lang="en-US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</a:t>
            </a:r>
            <a:endParaRPr lang="en-US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</a:t>
            </a:r>
            <a:endParaRPr lang="th-TH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แผนผังลำดับงาน: ป้อนข้อมูลด้วยตนเอง 3"/>
          <p:cNvSpPr/>
          <p:nvPr/>
        </p:nvSpPr>
        <p:spPr>
          <a:xfrm>
            <a:off x="0" y="6021288"/>
            <a:ext cx="9144000" cy="836712"/>
          </a:xfrm>
          <a:prstGeom prst="flowChartManualInpu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b"/>
          <a:lstStyle/>
          <a:p>
            <a:pPr algn="ctr"/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หลักสูตร.................................. สาขาวิชา....................................  หลักสูตร</a:t>
            </a:r>
            <a:r>
              <a:rPr lang="th-TH" sz="2400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</a:t>
            </a:r>
            <a:r>
              <a:rPr lang="th-TH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 พ.ศ. </a:t>
            </a:r>
            <a:r>
              <a:rPr lang="en-US" sz="2400" b="1" dirty="0" smtClean="0">
                <a:solidFill>
                  <a:schemeClr val="bg1"/>
                </a:solidFill>
                <a:latin typeface="TH SarabunPSK" pitchFamily="34" charset="-34"/>
                <a:cs typeface="TH SarabunPSK" pitchFamily="34" charset="-34"/>
              </a:rPr>
              <a:t>………….</a:t>
            </a:r>
            <a:endParaRPr lang="en-US" sz="2400" b="1" dirty="0">
              <a:solidFill>
                <a:schemeClr val="bg1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5" name="สี่เหลี่ยมผืนผ้า 4"/>
          <p:cNvSpPr/>
          <p:nvPr/>
        </p:nvSpPr>
        <p:spPr>
          <a:xfrm>
            <a:off x="4644008" y="260648"/>
            <a:ext cx="4320480" cy="72008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(ร่าง)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179512" y="260648"/>
            <a:ext cx="4320480" cy="720080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(เดิม) หลักสูตร</a:t>
            </a:r>
            <a:r>
              <a:rPr lang="th-TH" b="1" dirty="0" smtClean="0">
                <a:solidFill>
                  <a:srgbClr val="FF0000"/>
                </a:solidFill>
                <a:latin typeface="TH SarabunPSK" pitchFamily="34" charset="-34"/>
                <a:cs typeface="TH SarabunPSK" pitchFamily="34" charset="-34"/>
              </a:rPr>
              <a:t>ใหม่/ปรับปรุง </a:t>
            </a:r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พ.ศ. .......</a:t>
            </a:r>
            <a:endParaRPr lang="th-TH" b="1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179512" y="1052736"/>
            <a:ext cx="4320480" cy="4896544"/>
          </a:xfrm>
          <a:prstGeom prst="rect">
            <a:avLst/>
          </a:prstGeom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b="1" dirty="0" smtClean="0">
                <a:solidFill>
                  <a:schemeClr val="accent1">
                    <a:lumMod val="75000"/>
                  </a:schemeClr>
                </a:solidFill>
                <a:latin typeface="TH SarabunPSK" pitchFamily="34" charset="-34"/>
                <a:cs typeface="TH SarabunPSK" pitchFamily="34" charset="-34"/>
              </a:rPr>
              <a:t>การจัดการศึกษา</a:t>
            </a:r>
          </a:p>
          <a:p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        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</a:t>
            </a:r>
            <a:endParaRPr lang="en-US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</a:t>
            </a:r>
            <a:endParaRPr lang="en-US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</a:t>
            </a:r>
            <a:endParaRPr lang="th-TH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sz="3200" b="1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th-TH" sz="3200" dirty="0" smtClean="0">
              <a:solidFill>
                <a:schemeClr val="accent1">
                  <a:lumMod val="75000"/>
                </a:schemeClr>
              </a:solidFill>
              <a:latin typeface="TH SarabunPSK" pitchFamily="34" charset="-34"/>
              <a:cs typeface="TH SarabunPSK" pitchFamily="34" charset="-34"/>
            </a:endParaRPr>
          </a:p>
        </p:txBody>
      </p:sp>
      <p:sp>
        <p:nvSpPr>
          <p:cNvPr id="13" name="สี่เหลี่ยมผืนผ้า 12"/>
          <p:cNvSpPr/>
          <p:nvPr/>
        </p:nvSpPr>
        <p:spPr>
          <a:xfrm>
            <a:off x="4644008" y="1052736"/>
            <a:ext cx="4320480" cy="4896544"/>
          </a:xfrm>
          <a:prstGeom prst="rect">
            <a:avLst/>
          </a:prstGeom>
          <a:ln>
            <a:solidFill>
              <a:srgbClr val="92D050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t"/>
          <a:lstStyle/>
          <a:p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การจัดการศึกษา</a:t>
            </a:r>
          </a:p>
          <a:p>
            <a:r>
              <a:rPr lang="th-TH" b="1" dirty="0" smtClean="0">
                <a:solidFill>
                  <a:srgbClr val="00B050"/>
                </a:solidFill>
                <a:latin typeface="TH SarabunPSK" pitchFamily="34" charset="-34"/>
                <a:cs typeface="TH SarabunPSK" pitchFamily="34" charset="-34"/>
              </a:rPr>
              <a:t>         </a:t>
            </a:r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</a:t>
            </a: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</a:t>
            </a:r>
            <a:endParaRPr lang="en-US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</a:t>
            </a:r>
            <a:endParaRPr lang="en-US" b="1" dirty="0" smtClean="0">
              <a:solidFill>
                <a:schemeClr val="tx1"/>
              </a:solidFill>
              <a:latin typeface="TH SarabunPSK" pitchFamily="34" charset="-34"/>
              <a:cs typeface="TH SarabunPSK" pitchFamily="34" charset="-34"/>
            </a:endParaRPr>
          </a:p>
          <a:p>
            <a:r>
              <a:rPr lang="th-TH" b="1" dirty="0" smtClean="0">
                <a:solidFill>
                  <a:schemeClr val="tx1"/>
                </a:solidFill>
                <a:latin typeface="TH SarabunPSK" pitchFamily="34" charset="-34"/>
                <a:cs typeface="TH SarabunPSK" pitchFamily="34" charset="-34"/>
              </a:rPr>
              <a:t>.................................................................</a:t>
            </a:r>
            <a:endParaRPr lang="th-TH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b="1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  <a:p>
            <a:endParaRPr lang="en-US" dirty="0" smtClean="0">
              <a:solidFill>
                <a:srgbClr val="00B050"/>
              </a:solidFill>
              <a:latin typeface="TH SarabunPSK" pitchFamily="34" charset="-34"/>
              <a:cs typeface="TH SarabunPSK" pitchFamily="34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ฉลียง">
  <a:themeElements>
    <a:clrScheme name="เฉลียง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เฉลียง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เฉลียง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272</TotalTime>
  <Words>1206</Words>
  <Application>Microsoft Office PowerPoint</Application>
  <PresentationFormat>นำเสนอทางหน้าจอ (4:3)</PresentationFormat>
  <Paragraphs>321</Paragraphs>
  <Slides>20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20</vt:i4>
      </vt:variant>
    </vt:vector>
  </HeadingPairs>
  <TitlesOfParts>
    <vt:vector size="21" baseType="lpstr">
      <vt:lpstr>เฉลียง</vt:lpstr>
      <vt:lpstr>ภาพนิ่ง 1</vt:lpstr>
      <vt:lpstr>ภาพนิ่ง 2</vt:lpstr>
      <vt:lpstr>ภาพนิ่ง 3</vt:lpstr>
      <vt:lpstr>ภาพนิ่ง 4</vt:lpstr>
      <vt:lpstr>ภาพนิ่ง 5</vt:lpstr>
      <vt:lpstr>ภาพนิ่ง 6</vt:lpstr>
      <vt:lpstr>ภาพนิ่ง 7</vt:lpstr>
      <vt:lpstr>ภาพนิ่ง 8</vt:lpstr>
      <vt:lpstr>ภาพนิ่ง 9</vt:lpstr>
      <vt:lpstr>ภาพนิ่ง 10</vt:lpstr>
      <vt:lpstr>ภาพนิ่ง 11</vt:lpstr>
      <vt:lpstr>ภาพนิ่ง 12</vt:lpstr>
      <vt:lpstr>ภาพนิ่ง 13</vt:lpstr>
      <vt:lpstr>ภาพนิ่ง 14</vt:lpstr>
      <vt:lpstr>ภาพนิ่ง 15</vt:lpstr>
      <vt:lpstr>ภาพนิ่ง 16</vt:lpstr>
      <vt:lpstr>ภาพนิ่ง 17</vt:lpstr>
      <vt:lpstr>ภาพนิ่ง 18</vt:lpstr>
      <vt:lpstr>ภาพนิ่ง 19</vt:lpstr>
      <vt:lpstr>ภาพนิ่ง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Akkajohn</dc:creator>
  <cp:lastModifiedBy>Kitty-nan</cp:lastModifiedBy>
  <cp:revision>58</cp:revision>
  <dcterms:created xsi:type="dcterms:W3CDTF">2017-03-01T08:13:38Z</dcterms:created>
  <dcterms:modified xsi:type="dcterms:W3CDTF">2017-10-30T03:46:51Z</dcterms:modified>
</cp:coreProperties>
</file>